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91" r:id="rId5"/>
    <p:sldId id="284" r:id="rId6"/>
    <p:sldId id="285" r:id="rId7"/>
    <p:sldId id="286" r:id="rId8"/>
    <p:sldId id="287" r:id="rId9"/>
    <p:sldId id="28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89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5"/>
    <p:restoredTop sz="79906"/>
  </p:normalViewPr>
  <p:slideViewPr>
    <p:cSldViewPr snapToGrid="0" snapToObjects="1">
      <p:cViewPr varScale="1">
        <p:scale>
          <a:sx n="114" d="100"/>
          <a:sy n="114" d="100"/>
        </p:scale>
        <p:origin x="12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98BD1-6ABD-6749-955A-F65FF36E0CD1}" type="datetimeFigureOut">
              <a:rPr lang="en-US" smtClean="0"/>
              <a:t>10/2/21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BE3EF-BDEC-1E4A-854D-DB82F842B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50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BE3EF-BDEC-1E4A-854D-DB82F842B0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02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BCAC-45E8-D849-B14B-86A3314B0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89423-59DA-3C48-AA86-77EABA927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437D2-B58B-C343-B30C-3E2D1DE7E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20698-D084-4C45-9005-5CD2C24F2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366CB-D562-C74A-9A66-EED0B4FB9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09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C74A-085F-2140-993B-BB125414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CB79C-F002-AF45-92A9-01DC1DBC0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9DC69-5440-2441-95D5-BD16F753D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CBC7D-93EC-D048-8720-EA66736DE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1D481-FB3D-0F43-A9ED-3EDC0D8B1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92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0AE199-3C25-E34C-8886-71F419C31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0265A7-688F-174C-BCFC-A52062E10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A5006-E03B-0946-AAEB-992A24BD4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EA904-BB6C-B147-9902-E8B79C6A8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E79E7-742B-8741-8045-C1FE628E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71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7FCB6-4B02-4244-B048-3085EFB11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9828F-B740-3D41-92DE-7820BCBE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EDD08-2F36-B348-AF31-E3EDE146B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716C8-30D6-D149-BE71-436EFC46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8892-8189-9248-B6C5-D808178ED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05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28E2D-A44D-9549-8447-D53067036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22065-11CC-5C42-8B91-689F2C3D5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6B9C2-A532-1C49-BCF0-9D7E0B9E2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F89B4-8863-1247-B2EB-10654DE49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60502-80E3-E549-9744-1A832CC5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32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0EF54-3C33-BC47-9918-A16793340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68220-F1AD-7D41-BF5A-546817B36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FFFDD-17E9-AC46-A292-17FDEC0C0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16753-0DFB-B247-930A-5FAFC555B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A931E-1848-A24B-B164-33A9EB74A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C553B-91E2-ED4B-B802-FBCDAED33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85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02A3-899D-8741-A945-04BFABE9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1F0B4-B490-6940-BB30-65280EE8D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65ECD-40AE-684D-B857-85F33E6CB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8C9344-EF7B-2942-873C-EA851A156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532A8-1C02-BB46-8025-16F87AD30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DA6771-3CA3-6C42-8F39-751ACD27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8FA98D-48AB-F540-8BF4-AD9568FE0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FDD87-9B2D-D546-8D46-CB97E056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64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29669-DC84-7F40-8FAB-0EF174D25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D538AE-5DFB-AC46-A15E-6AB4192C1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BCDDA-6C9B-F84E-B4F0-FAFAB276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3048A-0A7B-0F42-A695-B8967CE29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39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A57B70-9DC5-764A-AB33-9D0CFE36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9756E6-0432-D040-8005-BC063CB22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6198F-4002-5B49-87CA-4D1E8E476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2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EE7D-9BD9-AD49-8D43-C9A823021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2AC98-A50A-2D42-A377-4DA56539E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8FFE-56CC-6841-B470-B46637527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2DE0C-4055-5F4A-94E1-85DB85390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5B2F-CD35-5A41-97AD-FD822DE71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4152A-2062-6A49-BC35-7B4C709D9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38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0BBF-6F63-5246-BD0A-11ABA5AAF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969EB-F446-F64D-A7AA-E440D0E496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276F8-6B64-8743-B424-CE5F5F21B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63BEA-D6AC-4746-B92E-E2C8423B0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5174-81DC-1A44-82E2-309F57526307}" type="datetimeFigureOut">
              <a:rPr lang="en-US" smtClean="0"/>
              <a:t>10/2/21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67B3D-1830-FD4D-92BF-D757E68A3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2B461-805A-EC49-9F67-20AF84BB7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22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653518-CEA8-F84B-8467-999ACA1AB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6E69A-D352-1243-A793-349A9CDD3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1E802-D1E3-904E-BBD7-B62295950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55174-81DC-1A44-82E2-309F57526307}" type="datetimeFigureOut">
              <a:rPr lang="en-US" smtClean="0"/>
              <a:t>10/2/21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E3DD3-73A7-4F4A-BB53-0F1969DA7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7DF7-1F2A-A94D-B23A-3088AC7F1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4BD1-7545-554B-AD7B-568727E79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5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D015-BC61-824F-BD19-D3825BBFF0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Coupling of ALFF, CBF (ISLA), and IDEMO (task) modalities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3C4E4-24D5-5D46-93B2-56447752A4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Fengling Hu</a:t>
            </a:r>
          </a:p>
          <a:p>
            <a:r>
              <a:rPr lang="en-US" dirty="0"/>
              <a:t>10/2/21</a:t>
            </a:r>
          </a:p>
        </p:txBody>
      </p:sp>
    </p:spTree>
    <p:extLst>
      <p:ext uri="{BB962C8B-B14F-4D97-AF65-F5344CB8AC3E}">
        <p14:creationId xmlns:p14="http://schemas.microsoft.com/office/powerpoint/2010/main" val="128815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usic&#10;&#10;Description automatically generated">
            <a:extLst>
              <a:ext uri="{FF2B5EF4-FFF2-40B4-BE49-F238E27FC236}">
                <a16:creationId xmlns:a16="http://schemas.microsoft.com/office/drawing/2014/main" id="{2C8F4CFF-883D-804A-AAFA-470126B87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61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30ECECC0-BD07-284B-AAB2-5D8C52C78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73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2DD0EAA2-FCAB-4A48-AFCF-28D8DB05D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8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CF84932E-8E53-4D4D-A638-3C17FC713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8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usic, ocarina&#10;&#10;Description automatically generated">
            <a:extLst>
              <a:ext uri="{FF2B5EF4-FFF2-40B4-BE49-F238E27FC236}">
                <a16:creationId xmlns:a16="http://schemas.microsoft.com/office/drawing/2014/main" id="{31122131-D509-4E4D-99E6-8470BA08A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6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7C144926-503D-A64F-BA23-F33A0276C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47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590418F-44BE-6942-904D-DAB6E09D6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66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7FCC3A6-944F-7D4B-8CD0-CC2A4514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78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B20A380B-E806-A04A-9B2B-02D122BF1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55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3D1781F-93E0-8F44-8372-86D45AAAC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24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75F31-83E7-AC4B-BD71-249B8418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52C4-0876-984F-B6DE-362B6EC20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err="1"/>
              <a:t>Barplots</a:t>
            </a:r>
            <a:r>
              <a:rPr lang="en-US" dirty="0"/>
              <a:t> on networks and subcortical structures</a:t>
            </a:r>
          </a:p>
          <a:p>
            <a:pPr marL="971550" lvl="1" indent="-514350">
              <a:buAutoNum type="arabicPeriod"/>
            </a:pPr>
            <a:r>
              <a:rPr lang="en-US" dirty="0"/>
              <a:t>Raw data</a:t>
            </a:r>
          </a:p>
          <a:p>
            <a:pPr marL="971550" lvl="1" indent="-514350">
              <a:buAutoNum type="arabicPeriod"/>
            </a:pPr>
            <a:r>
              <a:rPr lang="en-US" dirty="0"/>
              <a:t>Coupling</a:t>
            </a:r>
          </a:p>
          <a:p>
            <a:pPr marL="514350" indent="-514350">
              <a:buAutoNum type="arabicPeriod"/>
            </a:pPr>
            <a:r>
              <a:rPr lang="en-US" dirty="0"/>
              <a:t>Descriptive images (voxel means and variance across 760 subjects)</a:t>
            </a:r>
          </a:p>
          <a:p>
            <a:pPr marL="971550" lvl="1" indent="-514350">
              <a:buAutoNum type="arabicPeriod"/>
            </a:pPr>
            <a:r>
              <a:rPr lang="en-US" dirty="0"/>
              <a:t>Raw data</a:t>
            </a:r>
          </a:p>
          <a:p>
            <a:pPr marL="971550" lvl="1" indent="-514350">
              <a:buAutoNum type="arabicPeriod"/>
            </a:pPr>
            <a:r>
              <a:rPr lang="en-US" dirty="0"/>
              <a:t>Coupling </a:t>
            </a:r>
          </a:p>
          <a:p>
            <a:pPr marL="514350" indent="-514350">
              <a:buAutoNum type="arabicPeriod"/>
            </a:pPr>
            <a:r>
              <a:rPr lang="en-US" dirty="0"/>
              <a:t>Binary </a:t>
            </a:r>
            <a:r>
              <a:rPr lang="en-US" dirty="0" err="1"/>
              <a:t>thresholded</a:t>
            </a:r>
            <a:r>
              <a:rPr lang="en-US" dirty="0"/>
              <a:t> p-value maps (FDR 0.05)</a:t>
            </a:r>
          </a:p>
          <a:p>
            <a:pPr marL="971550" lvl="1" indent="-514350">
              <a:buAutoNum type="arabicPeriod"/>
            </a:pPr>
            <a:r>
              <a:rPr lang="en-US" dirty="0"/>
              <a:t>Raw data</a:t>
            </a:r>
          </a:p>
          <a:p>
            <a:pPr marL="971550" lvl="1" indent="-514350">
              <a:buAutoNum type="arabicPeriod"/>
            </a:pPr>
            <a:r>
              <a:rPr lang="en-US" dirty="0"/>
              <a:t>Coupling</a:t>
            </a:r>
          </a:p>
        </p:txBody>
      </p:sp>
    </p:spTree>
    <p:extLst>
      <p:ext uri="{BB962C8B-B14F-4D97-AF65-F5344CB8AC3E}">
        <p14:creationId xmlns:p14="http://schemas.microsoft.com/office/powerpoint/2010/main" val="3413496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6A97A-9455-F74F-B7E0-C8AC9764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Thresholded</a:t>
            </a:r>
            <a:r>
              <a:rPr lang="en-US" dirty="0"/>
              <a:t> P-value Maps (FDR 0.05)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B8761-971D-0946-AC07-21BA3726C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5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ollusk, invertebrate, mussel&#10;&#10;Description automatically generated">
            <a:extLst>
              <a:ext uri="{FF2B5EF4-FFF2-40B4-BE49-F238E27FC236}">
                <a16:creationId xmlns:a16="http://schemas.microsoft.com/office/drawing/2014/main" id="{4492AC0C-D67C-7546-A3E2-FFF2109AA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ollusk, invertebrate&#10;&#10;Description automatically generated">
            <a:extLst>
              <a:ext uri="{FF2B5EF4-FFF2-40B4-BE49-F238E27FC236}">
                <a16:creationId xmlns:a16="http://schemas.microsoft.com/office/drawing/2014/main" id="{C68B77FB-4963-124F-A631-83DCEFF2C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86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AF60EB96-B4B6-6348-96B5-D8EAB20D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45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42F5E86-3A19-7E47-A87A-BC63E31F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30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ollusk, mussel&#10;&#10;Description automatically generated">
            <a:extLst>
              <a:ext uri="{FF2B5EF4-FFF2-40B4-BE49-F238E27FC236}">
                <a16:creationId xmlns:a16="http://schemas.microsoft.com/office/drawing/2014/main" id="{FA95F4C0-6067-0348-B198-222A6B76F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37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ilhouette, businesscard&#10;&#10;Description automatically generated">
            <a:extLst>
              <a:ext uri="{FF2B5EF4-FFF2-40B4-BE49-F238E27FC236}">
                <a16:creationId xmlns:a16="http://schemas.microsoft.com/office/drawing/2014/main" id="{3A1346CE-9215-204C-AAEC-09918323B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86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63A79983-ECEE-174C-9CE5-AF140503B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7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ollusk, different&#10;&#10;Description automatically generated">
            <a:extLst>
              <a:ext uri="{FF2B5EF4-FFF2-40B4-BE49-F238E27FC236}">
                <a16:creationId xmlns:a16="http://schemas.microsoft.com/office/drawing/2014/main" id="{B7D84F0B-BA72-A74E-A86A-82E48540A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14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ollusk&#10;&#10;Description automatically generated">
            <a:extLst>
              <a:ext uri="{FF2B5EF4-FFF2-40B4-BE49-F238E27FC236}">
                <a16:creationId xmlns:a16="http://schemas.microsoft.com/office/drawing/2014/main" id="{8C64FFF0-88F6-264A-83AF-88E7BC072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99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C31BD-7F44-4042-8B71-BF11763A0A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08565"/>
            <a:ext cx="10515600" cy="1325563"/>
          </a:xfrm>
        </p:spPr>
        <p:txBody>
          <a:bodyPr/>
          <a:lstStyle/>
          <a:p>
            <a:r>
              <a:rPr lang="en-US" dirty="0"/>
              <a:t>Of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36299-439B-A748-AB19-58C56F43E8D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42301"/>
            <a:ext cx="10515600" cy="47440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CBF images are ISLA corrected. I’m planning on using BASIL-corrected CBF instead.</a:t>
            </a:r>
          </a:p>
          <a:p>
            <a:r>
              <a:rPr lang="en-US" dirty="0"/>
              <a:t>IDEMO images are task contrast maps.</a:t>
            </a:r>
          </a:p>
          <a:p>
            <a:r>
              <a:rPr lang="en-US" dirty="0" err="1"/>
              <a:t>Global_wcov</a:t>
            </a:r>
            <a:r>
              <a:rPr lang="en-US" dirty="0"/>
              <a:t> means 1) Globally, each brain was scaled to mean 0, </a:t>
            </a:r>
            <a:r>
              <a:rPr lang="en-US" dirty="0" err="1"/>
              <a:t>sd</a:t>
            </a:r>
            <a:r>
              <a:rPr lang="en-US" dirty="0"/>
              <a:t> 1. 2) In neighborhoods, PCA was run on a weighted covariance matrix.</a:t>
            </a:r>
          </a:p>
          <a:p>
            <a:r>
              <a:rPr lang="en-US" dirty="0" err="1"/>
              <a:t>Unscaled_wcor</a:t>
            </a:r>
            <a:r>
              <a:rPr lang="en-US" dirty="0"/>
              <a:t> means 1) Globally, no scaling was done. 2) In neighborhoods, PCA was run on a weighted correlation matrix.</a:t>
            </a:r>
          </a:p>
          <a:p>
            <a:r>
              <a:rPr lang="en-US" dirty="0"/>
              <a:t>Surfaces are projected from MNI-space using </a:t>
            </a:r>
            <a:r>
              <a:rPr lang="en-US" dirty="0" err="1"/>
              <a:t>PySurfer</a:t>
            </a:r>
            <a:r>
              <a:rPr lang="en-US" dirty="0"/>
              <a:t> </a:t>
            </a:r>
          </a:p>
          <a:p>
            <a:r>
              <a:rPr lang="en-US" dirty="0"/>
              <a:t>Sex (B</a:t>
            </a:r>
            <a:r>
              <a:rPr lang="en-US" baseline="-25000" dirty="0"/>
              <a:t>1</a:t>
            </a:r>
            <a:r>
              <a:rPr lang="en-US" dirty="0"/>
              <a:t>) and age (B</a:t>
            </a:r>
            <a:r>
              <a:rPr lang="en-US" baseline="-25000" dirty="0"/>
              <a:t>2</a:t>
            </a:r>
            <a:r>
              <a:rPr lang="en-US" dirty="0"/>
              <a:t>) effects are from the model Y ~ B</a:t>
            </a:r>
            <a:r>
              <a:rPr lang="en-US" baseline="-25000" dirty="0"/>
              <a:t>1</a:t>
            </a:r>
            <a:r>
              <a:rPr lang="en-US" dirty="0"/>
              <a:t>*sex + B</a:t>
            </a:r>
            <a:r>
              <a:rPr lang="en-US" baseline="-25000" dirty="0"/>
              <a:t>2</a:t>
            </a:r>
            <a:r>
              <a:rPr lang="en-US" dirty="0"/>
              <a:t>*age</a:t>
            </a:r>
          </a:p>
          <a:p>
            <a:r>
              <a:rPr lang="en-US" dirty="0"/>
              <a:t>Sex-age (B</a:t>
            </a:r>
            <a:r>
              <a:rPr lang="en-US" baseline="-25000" dirty="0"/>
              <a:t>3</a:t>
            </a:r>
            <a:r>
              <a:rPr lang="en-US" dirty="0"/>
              <a:t>) interaction effects are from the model Y ~ B</a:t>
            </a:r>
            <a:r>
              <a:rPr lang="en-US" baseline="-25000" dirty="0"/>
              <a:t>1</a:t>
            </a:r>
            <a:r>
              <a:rPr lang="en-US" dirty="0"/>
              <a:t>*sex + B</a:t>
            </a:r>
            <a:r>
              <a:rPr lang="en-US" baseline="-25000" dirty="0"/>
              <a:t>2</a:t>
            </a:r>
            <a:r>
              <a:rPr lang="en-US" dirty="0"/>
              <a:t>*age + B</a:t>
            </a:r>
            <a:r>
              <a:rPr lang="en-US" baseline="-25000" dirty="0"/>
              <a:t>3</a:t>
            </a:r>
            <a:r>
              <a:rPr lang="en-US" dirty="0"/>
              <a:t>*sex*age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749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rrow&#10;&#10;Description automatically generated">
            <a:extLst>
              <a:ext uri="{FF2B5EF4-FFF2-40B4-BE49-F238E27FC236}">
                <a16:creationId xmlns:a16="http://schemas.microsoft.com/office/drawing/2014/main" id="{AB8FE1EE-B706-8C4A-951B-D1AF8F11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11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rain&#10;&#10;Description automatically generated">
            <a:extLst>
              <a:ext uri="{FF2B5EF4-FFF2-40B4-BE49-F238E27FC236}">
                <a16:creationId xmlns:a16="http://schemas.microsoft.com/office/drawing/2014/main" id="{F881160B-CB89-844D-85D7-D798AB915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28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479548F7-1B35-494C-A0FE-1AA5D3DD2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99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E8B0BDF9-B62A-044A-A8B2-7D494204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82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unnel chart&#10;&#10;Description automatically generated">
            <a:extLst>
              <a:ext uri="{FF2B5EF4-FFF2-40B4-BE49-F238E27FC236}">
                <a16:creationId xmlns:a16="http://schemas.microsoft.com/office/drawing/2014/main" id="{C211E371-AC58-0849-A552-B01CBA494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81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FE0C4F06-FCF8-3A48-B74C-132071449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25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7E798-6043-174E-9333-BE219339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Barplots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B9AF6-0064-3640-BE57-A9F6D6E099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57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688750D4-9246-764F-A616-3FE7F6BFB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020" y="0"/>
            <a:ext cx="507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1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 with medium confidence">
            <a:extLst>
              <a:ext uri="{FF2B5EF4-FFF2-40B4-BE49-F238E27FC236}">
                <a16:creationId xmlns:a16="http://schemas.microsoft.com/office/drawing/2014/main" id="{75A6CB4E-C45C-344E-B683-76555C2B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020" y="0"/>
            <a:ext cx="507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13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8002C419-D829-9249-8DBC-A6630AB5F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020" y="0"/>
            <a:ext cx="507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3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6F68B14-619E-454C-A2E5-834035929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020" y="0"/>
            <a:ext cx="507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39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9ADE7-BB76-AB46-910F-DEE23B05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28555-CE3A-E34F-80E1-BE84E9D17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137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203</Words>
  <Application>Microsoft Macintosh PowerPoint</Application>
  <PresentationFormat>Widescreen</PresentationFormat>
  <Paragraphs>25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Coupling of ALFF, CBF (ISLA), and IDEMO (task) modalities</vt:lpstr>
      <vt:lpstr>Order of content</vt:lpstr>
      <vt:lpstr>Of note</vt:lpstr>
      <vt:lpstr>Barplots</vt:lpstr>
      <vt:lpstr>PowerPoint Presentation</vt:lpstr>
      <vt:lpstr>PowerPoint Presentation</vt:lpstr>
      <vt:lpstr>PowerPoint Presentation</vt:lpstr>
      <vt:lpstr>PowerPoint Presentation</vt:lpstr>
      <vt:lpstr>Descriptive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Thresholded P-value Maps (FDR 0.05)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Coupling of ALFF, CBF (ISLA), and IDEMO (task) modalities</dc:title>
  <dc:creator>Hu, Fengling</dc:creator>
  <cp:lastModifiedBy>Hu, Fengling</cp:lastModifiedBy>
  <cp:revision>1</cp:revision>
  <dcterms:created xsi:type="dcterms:W3CDTF">2021-10-02T12:57:01Z</dcterms:created>
  <dcterms:modified xsi:type="dcterms:W3CDTF">2021-10-02T13:39:54Z</dcterms:modified>
</cp:coreProperties>
</file>